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77" r:id="rId3"/>
    <p:sldId id="258" r:id="rId4"/>
    <p:sldId id="259" r:id="rId5"/>
    <p:sldId id="278" r:id="rId6"/>
    <p:sldId id="263" r:id="rId7"/>
    <p:sldId id="265" r:id="rId8"/>
    <p:sldId id="261" r:id="rId9"/>
    <p:sldId id="262" r:id="rId10"/>
    <p:sldId id="282" r:id="rId11"/>
    <p:sldId id="279" r:id="rId12"/>
    <p:sldId id="280" r:id="rId13"/>
    <p:sldId id="284" r:id="rId14"/>
    <p:sldId id="283" r:id="rId15"/>
    <p:sldId id="285" r:id="rId16"/>
    <p:sldId id="286" r:id="rId17"/>
    <p:sldId id="281" r:id="rId18"/>
    <p:sldId id="269" r:id="rId19"/>
    <p:sldId id="287" r:id="rId2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Titillium Web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70D6"/>
    <a:srgbClr val="88398A"/>
    <a:srgbClr val="660066"/>
    <a:srgbClr val="772771"/>
    <a:srgbClr val="C5A4D8"/>
    <a:srgbClr val="C28BC3"/>
    <a:srgbClr val="995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59" autoAdjust="0"/>
    <p:restoredTop sz="94434" autoAdjust="0"/>
  </p:normalViewPr>
  <p:slideViewPr>
    <p:cSldViewPr snapToGrid="0">
      <p:cViewPr varScale="1">
        <p:scale>
          <a:sx n="93" d="100"/>
          <a:sy n="93" d="100"/>
        </p:scale>
        <p:origin x="4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528656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07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011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050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618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674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12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493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567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173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58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55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44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1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44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567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787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21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twitter.com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92822" y="2851325"/>
            <a:ext cx="7621712" cy="96038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R-LADIES GUAYAQUIL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‘Guayaquil'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83" y="0"/>
            <a:ext cx="5270246" cy="5224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hape 138"/>
          <p:cNvSpPr txBox="1">
            <a:spLocks/>
          </p:cNvSpPr>
          <p:nvPr/>
        </p:nvSpPr>
        <p:spPr>
          <a:xfrm rot="20619578">
            <a:off x="598965" y="1219180"/>
            <a:ext cx="1947208" cy="916418"/>
          </a:xfrm>
          <a:prstGeom prst="rect">
            <a:avLst/>
          </a:prstGeom>
          <a:noFill/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67" b="1" dirty="0" smtClean="0">
                <a:solidFill>
                  <a:schemeClr val="bg1">
                    <a:lumMod val="50000"/>
                  </a:schemeClr>
                </a:solidFill>
              </a:rPr>
              <a:t>   La iniciativa en la ciudad</a:t>
            </a:r>
            <a:endParaRPr lang="en" sz="1867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hape 327"/>
          <p:cNvSpPr/>
          <p:nvPr/>
        </p:nvSpPr>
        <p:spPr>
          <a:xfrm>
            <a:off x="538883" y="3418842"/>
            <a:ext cx="351684" cy="2384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003861" y="3353380"/>
            <a:ext cx="1611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dirty="0" smtClean="0">
                <a:solidFill>
                  <a:srgbClr val="88398A"/>
                </a:solidFill>
                <a:latin typeface="Georgia" panose="02040502050405020303" pitchFamily="18" charset="0"/>
              </a:rPr>
              <a:t>@RLadiesGye</a:t>
            </a:r>
            <a:endParaRPr lang="en" sz="1800" dirty="0">
              <a:solidFill>
                <a:srgbClr val="88398A"/>
              </a:solidFill>
              <a:latin typeface="Georgia" panose="02040502050405020303" pitchFamily="18" charset="0"/>
            </a:endParaRPr>
          </a:p>
        </p:txBody>
      </p:sp>
      <p:sp>
        <p:nvSpPr>
          <p:cNvPr id="17" name="Shape 927"/>
          <p:cNvSpPr/>
          <p:nvPr/>
        </p:nvSpPr>
        <p:spPr>
          <a:xfrm rot="20709297">
            <a:off x="462935" y="685061"/>
            <a:ext cx="2253082" cy="15337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523"/>
          <p:cNvSpPr/>
          <p:nvPr/>
        </p:nvSpPr>
        <p:spPr>
          <a:xfrm rot="20282689">
            <a:off x="607233" y="1278906"/>
            <a:ext cx="315434" cy="4955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9802"/>
                </a:moveTo>
                <a:lnTo>
                  <a:pt x="60000" y="119802"/>
                </a:lnTo>
                <a:cubicBezTo>
                  <a:pt x="60000" y="119802"/>
                  <a:pt x="0" y="69753"/>
                  <a:pt x="0" y="44532"/>
                </a:cubicBezTo>
                <a:cubicBezTo>
                  <a:pt x="0" y="20886"/>
                  <a:pt x="26167" y="0"/>
                  <a:pt x="60000" y="0"/>
                </a:cubicBezTo>
                <a:cubicBezTo>
                  <a:pt x="91718" y="0"/>
                  <a:pt x="119735" y="20886"/>
                  <a:pt x="119735" y="44532"/>
                </a:cubicBezTo>
                <a:cubicBezTo>
                  <a:pt x="119735" y="69753"/>
                  <a:pt x="60000" y="119802"/>
                  <a:pt x="60000" y="119802"/>
                </a:cubicBezTo>
                <a:close/>
                <a:moveTo>
                  <a:pt x="60000" y="15369"/>
                </a:moveTo>
                <a:lnTo>
                  <a:pt x="60000" y="15369"/>
                </a:lnTo>
                <a:cubicBezTo>
                  <a:pt x="37533" y="15369"/>
                  <a:pt x="18766" y="29359"/>
                  <a:pt x="18766" y="44532"/>
                </a:cubicBezTo>
                <a:cubicBezTo>
                  <a:pt x="18766" y="61280"/>
                  <a:pt x="37533" y="75270"/>
                  <a:pt x="60000" y="75270"/>
                </a:cubicBezTo>
                <a:cubicBezTo>
                  <a:pt x="80352" y="75270"/>
                  <a:pt x="99118" y="61280"/>
                  <a:pt x="99118" y="44532"/>
                </a:cubicBezTo>
                <a:cubicBezTo>
                  <a:pt x="99118" y="29359"/>
                  <a:pt x="80352" y="15369"/>
                  <a:pt x="60000" y="15369"/>
                </a:cubicBezTo>
                <a:close/>
                <a:moveTo>
                  <a:pt x="60000" y="59901"/>
                </a:moveTo>
                <a:lnTo>
                  <a:pt x="60000" y="59901"/>
                </a:lnTo>
                <a:cubicBezTo>
                  <a:pt x="48634" y="59901"/>
                  <a:pt x="39383" y="53004"/>
                  <a:pt x="39383" y="44532"/>
                </a:cubicBezTo>
                <a:cubicBezTo>
                  <a:pt x="39383" y="36256"/>
                  <a:pt x="48634" y="30738"/>
                  <a:pt x="60000" y="30738"/>
                </a:cubicBezTo>
                <a:cubicBezTo>
                  <a:pt x="71101" y="30738"/>
                  <a:pt x="78502" y="36256"/>
                  <a:pt x="78502" y="44532"/>
                </a:cubicBezTo>
                <a:cubicBezTo>
                  <a:pt x="78502" y="53004"/>
                  <a:pt x="71101" y="59901"/>
                  <a:pt x="60000" y="59901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1071021" y="3824617"/>
            <a:ext cx="24673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dirty="0" smtClean="0">
                <a:solidFill>
                  <a:srgbClr val="88398A"/>
                </a:solidFill>
                <a:latin typeface="Georgia" panose="02040502050405020303" pitchFamily="18" charset="0"/>
              </a:rPr>
              <a:t>R-Ladies Guayaquil</a:t>
            </a:r>
            <a:endParaRPr lang="en" sz="1800" dirty="0">
              <a:solidFill>
                <a:srgbClr val="88398A"/>
              </a:solidFill>
              <a:latin typeface="Georgia" panose="02040502050405020303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19" y="3688727"/>
            <a:ext cx="678202" cy="6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52035" y="157805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u="sng" dirty="0" smtClean="0">
                <a:solidFill>
                  <a:srgbClr val="88398A"/>
                </a:solidFill>
              </a:rPr>
              <a:t>¿QUÉ </a:t>
            </a:r>
            <a:r>
              <a:rPr lang="en" sz="3600" u="sng" dirty="0">
                <a:solidFill>
                  <a:srgbClr val="88398A"/>
                </a:solidFill>
              </a:rPr>
              <a:t>ES </a:t>
            </a:r>
            <a:r>
              <a:rPr lang="en" sz="3600" u="sng" dirty="0" smtClean="0">
                <a:solidFill>
                  <a:srgbClr val="88398A"/>
                </a:solidFill>
              </a:rPr>
              <a:t>R?</a:t>
            </a:r>
            <a:r>
              <a:rPr lang="en" sz="3600" dirty="0">
                <a:solidFill>
                  <a:srgbClr val="88398A"/>
                </a:solidFill>
              </a:rPr>
              <a:t/>
            </a:r>
            <a:br>
              <a:rPr lang="en" sz="3600" dirty="0">
                <a:solidFill>
                  <a:srgbClr val="88398A"/>
                </a:solidFill>
              </a:rPr>
            </a:br>
            <a:r>
              <a:rPr lang="en" sz="3600" dirty="0">
                <a:solidFill>
                  <a:srgbClr val="88398A"/>
                </a:solidFill>
              </a:rPr>
              <a:t/>
            </a:r>
            <a:br>
              <a:rPr lang="en" sz="3600" dirty="0">
                <a:solidFill>
                  <a:srgbClr val="88398A"/>
                </a:solidFill>
              </a:rPr>
            </a:b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762339" y="1171891"/>
            <a:ext cx="4807028" cy="62121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88398A"/>
                </a:solidFill>
              </a:rPr>
              <a:t>“Un lenguaje de programación para entender los datos”</a:t>
            </a:r>
            <a:endParaRPr lang="en" sz="2000" dirty="0"/>
          </a:p>
        </p:txBody>
      </p:sp>
      <p:sp>
        <p:nvSpPr>
          <p:cNvPr id="6" name="Shape 291"/>
          <p:cNvSpPr/>
          <p:nvPr/>
        </p:nvSpPr>
        <p:spPr>
          <a:xfrm>
            <a:off x="2101425" y="844261"/>
            <a:ext cx="6128857" cy="17384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01098"/>
                </a:moveTo>
                <a:lnTo>
                  <a:pt x="114219" y="101098"/>
                </a:lnTo>
                <a:cubicBezTo>
                  <a:pt x="39468" y="101098"/>
                  <a:pt x="39468" y="101098"/>
                  <a:pt x="39468" y="101098"/>
                </a:cubicBezTo>
                <a:lnTo>
                  <a:pt x="39468" y="101098"/>
                </a:lnTo>
                <a:cubicBezTo>
                  <a:pt x="38073" y="101098"/>
                  <a:pt x="38073" y="101098"/>
                  <a:pt x="38073" y="101098"/>
                </a:cubicBezTo>
                <a:cubicBezTo>
                  <a:pt x="22524" y="118241"/>
                  <a:pt x="22524" y="118241"/>
                  <a:pt x="22524" y="118241"/>
                </a:cubicBezTo>
                <a:cubicBezTo>
                  <a:pt x="21129" y="119780"/>
                  <a:pt x="19734" y="119780"/>
                  <a:pt x="18338" y="119780"/>
                </a:cubicBezTo>
                <a:lnTo>
                  <a:pt x="18338" y="119780"/>
                </a:lnTo>
                <a:lnTo>
                  <a:pt x="18338" y="119780"/>
                </a:lnTo>
                <a:lnTo>
                  <a:pt x="18338" y="119780"/>
                </a:lnTo>
                <a:cubicBezTo>
                  <a:pt x="16943" y="119780"/>
                  <a:pt x="15548" y="119780"/>
                  <a:pt x="15548" y="118241"/>
                </a:cubicBezTo>
                <a:cubicBezTo>
                  <a:pt x="14152" y="118241"/>
                  <a:pt x="14152" y="118241"/>
                  <a:pt x="14152" y="118241"/>
                </a:cubicBezTo>
                <a:lnTo>
                  <a:pt x="14152" y="116703"/>
                </a:lnTo>
                <a:lnTo>
                  <a:pt x="14152" y="116703"/>
                </a:lnTo>
                <a:lnTo>
                  <a:pt x="14152" y="116703"/>
                </a:lnTo>
                <a:cubicBezTo>
                  <a:pt x="14152" y="114945"/>
                  <a:pt x="14152" y="114945"/>
                  <a:pt x="14152" y="114945"/>
                </a:cubicBezTo>
                <a:lnTo>
                  <a:pt x="12757" y="114945"/>
                </a:lnTo>
                <a:lnTo>
                  <a:pt x="12757" y="113406"/>
                </a:lnTo>
                <a:lnTo>
                  <a:pt x="12757" y="113406"/>
                </a:lnTo>
                <a:cubicBezTo>
                  <a:pt x="12757" y="101098"/>
                  <a:pt x="12757" y="101098"/>
                  <a:pt x="12757" y="101098"/>
                </a:cubicBezTo>
                <a:cubicBezTo>
                  <a:pt x="5780" y="101098"/>
                  <a:pt x="5780" y="101098"/>
                  <a:pt x="5780" y="101098"/>
                </a:cubicBezTo>
                <a:cubicBezTo>
                  <a:pt x="2990" y="101098"/>
                  <a:pt x="0" y="98021"/>
                  <a:pt x="0" y="94945"/>
                </a:cubicBezTo>
                <a:cubicBezTo>
                  <a:pt x="0" y="6373"/>
                  <a:pt x="0" y="6373"/>
                  <a:pt x="0" y="6373"/>
                </a:cubicBezTo>
                <a:cubicBezTo>
                  <a:pt x="0" y="1758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1758"/>
                  <a:pt x="119800" y="6373"/>
                </a:cubicBezTo>
                <a:cubicBezTo>
                  <a:pt x="119800" y="94945"/>
                  <a:pt x="119800" y="94945"/>
                  <a:pt x="119800" y="94945"/>
                </a:cubicBezTo>
                <a:cubicBezTo>
                  <a:pt x="119800" y="98021"/>
                  <a:pt x="118405" y="101098"/>
                  <a:pt x="114219" y="101098"/>
                </a:cubicBezTo>
                <a:close/>
                <a:moveTo>
                  <a:pt x="108438" y="12527"/>
                </a:moveTo>
                <a:lnTo>
                  <a:pt x="108438" y="12527"/>
                </a:lnTo>
                <a:cubicBezTo>
                  <a:pt x="11362" y="12527"/>
                  <a:pt x="11362" y="12527"/>
                  <a:pt x="11362" y="12527"/>
                </a:cubicBezTo>
                <a:cubicBezTo>
                  <a:pt x="11362" y="88571"/>
                  <a:pt x="11362" y="88571"/>
                  <a:pt x="11362" y="88571"/>
                </a:cubicBezTo>
                <a:cubicBezTo>
                  <a:pt x="18338" y="88571"/>
                  <a:pt x="18338" y="88571"/>
                  <a:pt x="18338" y="88571"/>
                </a:cubicBezTo>
                <a:lnTo>
                  <a:pt x="18338" y="88571"/>
                </a:lnTo>
                <a:cubicBezTo>
                  <a:pt x="23920" y="88571"/>
                  <a:pt x="23920" y="88571"/>
                  <a:pt x="23920" y="88571"/>
                </a:cubicBezTo>
                <a:cubicBezTo>
                  <a:pt x="23920" y="98021"/>
                  <a:pt x="23920" y="98021"/>
                  <a:pt x="23920" y="98021"/>
                </a:cubicBezTo>
                <a:cubicBezTo>
                  <a:pt x="33887" y="88571"/>
                  <a:pt x="33887" y="88571"/>
                  <a:pt x="33887" y="88571"/>
                </a:cubicBezTo>
                <a:cubicBezTo>
                  <a:pt x="49435" y="88571"/>
                  <a:pt x="49435" y="88571"/>
                  <a:pt x="49435" y="88571"/>
                </a:cubicBezTo>
                <a:lnTo>
                  <a:pt x="49435" y="88571"/>
                </a:lnTo>
                <a:cubicBezTo>
                  <a:pt x="108438" y="88571"/>
                  <a:pt x="108438" y="88571"/>
                  <a:pt x="108438" y="88571"/>
                </a:cubicBezTo>
                <a:lnTo>
                  <a:pt x="108438" y="12527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7" y="2089822"/>
            <a:ext cx="1578968" cy="11877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Shape 117"/>
          <p:cNvSpPr txBox="1"/>
          <p:nvPr/>
        </p:nvSpPr>
        <p:spPr>
          <a:xfrm>
            <a:off x="4091175" y="1809399"/>
            <a:ext cx="3623723" cy="408916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333" dirty="0" smtClean="0">
                <a:latin typeface="Helvetica Neue"/>
                <a:ea typeface="Helvetica Neue"/>
                <a:cs typeface="Helvetica Neue"/>
                <a:sym typeface="Helvetica Neue"/>
              </a:rPr>
              <a:t>Hadley Wickman, Chief Scientist, RStudio </a:t>
            </a:r>
            <a:endParaRPr lang="en" sz="1333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656"/>
          <p:cNvSpPr/>
          <p:nvPr/>
        </p:nvSpPr>
        <p:spPr>
          <a:xfrm>
            <a:off x="5069711" y="2683673"/>
            <a:ext cx="4074289" cy="243486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34"/>
          <p:cNvSpPr txBox="1">
            <a:spLocks noGrp="1"/>
          </p:cNvSpPr>
          <p:nvPr>
            <p:ph type="body" idx="1"/>
          </p:nvPr>
        </p:nvSpPr>
        <p:spPr>
          <a:xfrm>
            <a:off x="5587471" y="3137495"/>
            <a:ext cx="2623771" cy="12975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" sz="1600" dirty="0">
                <a:solidFill>
                  <a:srgbClr val="88398A"/>
                </a:solidFill>
              </a:rPr>
              <a:t>Gratuito</a:t>
            </a:r>
          </a:p>
          <a:p>
            <a:pPr marL="342900" indent="-342900"/>
            <a:r>
              <a:rPr lang="en" sz="1600" dirty="0">
                <a:solidFill>
                  <a:srgbClr val="88398A"/>
                </a:solidFill>
              </a:rPr>
              <a:t>Software libre</a:t>
            </a:r>
          </a:p>
          <a:p>
            <a:pPr marL="342900" indent="-342900"/>
            <a:r>
              <a:rPr lang="en" sz="1600" dirty="0">
                <a:solidFill>
                  <a:srgbClr val="88398A"/>
                </a:solidFill>
              </a:rPr>
              <a:t>Flexible</a:t>
            </a:r>
          </a:p>
          <a:p>
            <a:pPr marL="342900" indent="-342900"/>
            <a:r>
              <a:rPr lang="en" sz="1600" dirty="0">
                <a:solidFill>
                  <a:srgbClr val="88398A"/>
                </a:solidFill>
              </a:rPr>
              <a:t>Permite integrarse con otros sistemas</a:t>
            </a:r>
          </a:p>
        </p:txBody>
      </p:sp>
      <p:sp>
        <p:nvSpPr>
          <p:cNvPr id="15" name="Shape 133"/>
          <p:cNvSpPr txBox="1">
            <a:spLocks/>
          </p:cNvSpPr>
          <p:nvPr/>
        </p:nvSpPr>
        <p:spPr>
          <a:xfrm>
            <a:off x="1928181" y="3137495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3600" u="sng" dirty="0" smtClean="0">
                <a:solidFill>
                  <a:srgbClr val="88398A"/>
                </a:solidFill>
              </a:rPr>
              <a:t>¿POR QUÉ R?</a:t>
            </a:r>
            <a:r>
              <a:rPr lang="en" sz="3600" dirty="0" smtClean="0">
                <a:solidFill>
                  <a:srgbClr val="88398A"/>
                </a:solidFill>
              </a:rPr>
              <a:t/>
            </a:r>
            <a:br>
              <a:rPr lang="en" sz="3600" dirty="0" smtClean="0">
                <a:solidFill>
                  <a:srgbClr val="88398A"/>
                </a:solidFill>
              </a:rPr>
            </a:br>
            <a:r>
              <a:rPr lang="en" sz="3600" dirty="0" smtClean="0">
                <a:solidFill>
                  <a:srgbClr val="88398A"/>
                </a:solidFill>
              </a:rPr>
              <a:t/>
            </a:r>
            <a:br>
              <a:rPr lang="en" sz="3600" dirty="0" smtClean="0">
                <a:solidFill>
                  <a:srgbClr val="88398A"/>
                </a:solidFill>
              </a:rPr>
            </a:br>
            <a:endParaRPr lang="en" sz="3600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2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Second column.</a:t>
            </a:r>
          </a:p>
        </p:txBody>
      </p:sp>
      <p:sp>
        <p:nvSpPr>
          <p:cNvPr id="6" name="Shape 133"/>
          <p:cNvSpPr txBox="1">
            <a:spLocks/>
          </p:cNvSpPr>
          <p:nvPr/>
        </p:nvSpPr>
        <p:spPr>
          <a:xfrm>
            <a:off x="325667" y="204104"/>
            <a:ext cx="7186315" cy="7334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3600" u="sng" dirty="0" smtClean="0">
                <a:solidFill>
                  <a:srgbClr val="88398A"/>
                </a:solidFill>
              </a:rPr>
              <a:t>¿QUÉ PUEDO HACER CON R?</a:t>
            </a:r>
            <a:r>
              <a:rPr lang="en" sz="3600" dirty="0" smtClean="0">
                <a:solidFill>
                  <a:srgbClr val="88398A"/>
                </a:solidFill>
              </a:rPr>
              <a:t/>
            </a:r>
            <a:br>
              <a:rPr lang="en" sz="3600" dirty="0" smtClean="0">
                <a:solidFill>
                  <a:srgbClr val="88398A"/>
                </a:solidFill>
              </a:rPr>
            </a:br>
            <a:r>
              <a:rPr lang="en" sz="3600" dirty="0" smtClean="0">
                <a:solidFill>
                  <a:srgbClr val="88398A"/>
                </a:solidFill>
              </a:rPr>
              <a:t/>
            </a:r>
            <a:br>
              <a:rPr lang="en" sz="3600" dirty="0" smtClean="0">
                <a:solidFill>
                  <a:srgbClr val="88398A"/>
                </a:solidFill>
              </a:rPr>
            </a:br>
            <a:endParaRPr lang="en" sz="3600" dirty="0">
              <a:solidFill>
                <a:srgbClr val="88398A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78" y="1097425"/>
            <a:ext cx="4534812" cy="3243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942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508846" y="962268"/>
            <a:ext cx="2372860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u="sng" dirty="0" smtClean="0">
                <a:solidFill>
                  <a:schemeClr val="bg1">
                    <a:lumMod val="50000"/>
                  </a:schemeClr>
                </a:solidFill>
              </a:rPr>
              <a:t>Visualización de datos</a:t>
            </a:r>
          </a:p>
          <a:p>
            <a:pPr lvl="0" rtl="0">
              <a:spcBef>
                <a:spcPts val="0"/>
              </a:spcBef>
              <a:buNone/>
            </a:pPr>
            <a:endParaRPr lang="en" b="1" dirty="0">
              <a:solidFill>
                <a:srgbClr val="88398A"/>
              </a:solidFill>
            </a:endParaRPr>
          </a:p>
          <a:p>
            <a:pPr marL="285750" indent="-285750"/>
            <a:r>
              <a:rPr lang="en" sz="1800" b="1" dirty="0" smtClean="0">
                <a:solidFill>
                  <a:srgbClr val="88398A"/>
                </a:solidFill>
              </a:rPr>
              <a:t>Dinámicos</a:t>
            </a:r>
          </a:p>
          <a:p>
            <a:pPr marL="285750" indent="-285750"/>
            <a:endParaRPr lang="en" sz="1800" b="1" dirty="0">
              <a:solidFill>
                <a:srgbClr val="88398A"/>
              </a:solidFill>
            </a:endParaRPr>
          </a:p>
          <a:p>
            <a:pPr marL="285750" indent="-285750"/>
            <a:r>
              <a:rPr lang="en" sz="1800" b="1" dirty="0" smtClean="0">
                <a:solidFill>
                  <a:srgbClr val="88398A"/>
                </a:solidFill>
              </a:rPr>
              <a:t>Estáticos</a:t>
            </a:r>
          </a:p>
          <a:p>
            <a:pPr marL="285750" indent="-285750"/>
            <a:endParaRPr lang="en" sz="1800" b="1" dirty="0">
              <a:solidFill>
                <a:srgbClr val="88398A"/>
              </a:solidFill>
            </a:endParaRPr>
          </a:p>
          <a:p>
            <a:pPr marL="285750" indent="-285750"/>
            <a:r>
              <a:rPr lang="en" sz="1800" b="1" dirty="0" smtClean="0">
                <a:solidFill>
                  <a:srgbClr val="88398A"/>
                </a:solidFill>
              </a:rPr>
              <a:t>Colaborativos</a:t>
            </a:r>
            <a:endParaRPr lang="en" sz="1800" dirty="0"/>
          </a:p>
        </p:txBody>
      </p:sp>
      <p:sp>
        <p:nvSpPr>
          <p:cNvPr id="6" name="Shape 133"/>
          <p:cNvSpPr txBox="1">
            <a:spLocks/>
          </p:cNvSpPr>
          <p:nvPr/>
        </p:nvSpPr>
        <p:spPr>
          <a:xfrm>
            <a:off x="325667" y="204104"/>
            <a:ext cx="7186315" cy="7334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3600" u="sng" dirty="0" smtClean="0">
                <a:solidFill>
                  <a:srgbClr val="88398A"/>
                </a:solidFill>
              </a:rPr>
              <a:t>¿QUÉ PUEDO HACER CON R?</a:t>
            </a:r>
            <a:r>
              <a:rPr lang="en" sz="3600" dirty="0" smtClean="0">
                <a:solidFill>
                  <a:srgbClr val="88398A"/>
                </a:solidFill>
              </a:rPr>
              <a:t/>
            </a:r>
            <a:br>
              <a:rPr lang="en" sz="3600" dirty="0" smtClean="0">
                <a:solidFill>
                  <a:srgbClr val="88398A"/>
                </a:solidFill>
              </a:rPr>
            </a:br>
            <a:r>
              <a:rPr lang="en" sz="3600" dirty="0" smtClean="0">
                <a:solidFill>
                  <a:srgbClr val="88398A"/>
                </a:solidFill>
              </a:rPr>
              <a:t/>
            </a:r>
            <a:br>
              <a:rPr lang="en" sz="3600" dirty="0" smtClean="0">
                <a:solidFill>
                  <a:srgbClr val="88398A"/>
                </a:solidFill>
              </a:rPr>
            </a:b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7" name="Shape 805"/>
          <p:cNvSpPr/>
          <p:nvPr/>
        </p:nvSpPr>
        <p:spPr>
          <a:xfrm>
            <a:off x="806914" y="2916820"/>
            <a:ext cx="1776724" cy="10739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782" y="2769"/>
                </a:moveTo>
                <a:lnTo>
                  <a:pt x="117782" y="2769"/>
                </a:lnTo>
                <a:cubicBezTo>
                  <a:pt x="91663" y="60000"/>
                  <a:pt x="91663" y="60000"/>
                  <a:pt x="91663" y="60000"/>
                </a:cubicBezTo>
                <a:cubicBezTo>
                  <a:pt x="89445" y="62769"/>
                  <a:pt x="87227" y="62769"/>
                  <a:pt x="85010" y="60000"/>
                </a:cubicBezTo>
                <a:cubicBezTo>
                  <a:pt x="71950" y="46153"/>
                  <a:pt x="71950" y="46153"/>
                  <a:pt x="71950" y="46153"/>
                </a:cubicBezTo>
                <a:cubicBezTo>
                  <a:pt x="69733" y="43384"/>
                  <a:pt x="69733" y="43384"/>
                  <a:pt x="67515" y="46153"/>
                </a:cubicBezTo>
                <a:cubicBezTo>
                  <a:pt x="47802" y="81846"/>
                  <a:pt x="47802" y="81846"/>
                  <a:pt x="47802" y="81846"/>
                </a:cubicBezTo>
                <a:cubicBezTo>
                  <a:pt x="47802" y="84615"/>
                  <a:pt x="45831" y="84615"/>
                  <a:pt x="43613" y="81846"/>
                </a:cubicBezTo>
                <a:cubicBezTo>
                  <a:pt x="34743" y="73538"/>
                  <a:pt x="34743" y="73538"/>
                  <a:pt x="34743" y="73538"/>
                </a:cubicBezTo>
                <a:cubicBezTo>
                  <a:pt x="32525" y="70769"/>
                  <a:pt x="30308" y="70769"/>
                  <a:pt x="30308" y="73538"/>
                </a:cubicBezTo>
                <a:cubicBezTo>
                  <a:pt x="1971" y="117230"/>
                  <a:pt x="1971" y="117230"/>
                  <a:pt x="1971" y="117230"/>
                </a:cubicBezTo>
                <a:cubicBezTo>
                  <a:pt x="0" y="119692"/>
                  <a:pt x="0" y="119692"/>
                  <a:pt x="1971" y="119692"/>
                </a:cubicBezTo>
                <a:cubicBezTo>
                  <a:pt x="119753" y="119692"/>
                  <a:pt x="119753" y="119692"/>
                  <a:pt x="119753" y="119692"/>
                </a:cubicBezTo>
                <a:cubicBezTo>
                  <a:pt x="119753" y="2769"/>
                  <a:pt x="119753" y="2769"/>
                  <a:pt x="119753" y="2769"/>
                </a:cubicBezTo>
                <a:cubicBezTo>
                  <a:pt x="119753" y="0"/>
                  <a:pt x="119753" y="0"/>
                  <a:pt x="117782" y="2769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34" y="1155946"/>
            <a:ext cx="5177793" cy="2834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69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692025" y="1155946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u="sng" dirty="0" smtClean="0">
                <a:solidFill>
                  <a:schemeClr val="bg1">
                    <a:lumMod val="50000"/>
                  </a:schemeClr>
                </a:solidFill>
              </a:rPr>
              <a:t>Análisis de datos</a:t>
            </a:r>
          </a:p>
          <a:p>
            <a:pPr lvl="0" rtl="0">
              <a:spcBef>
                <a:spcPts val="0"/>
              </a:spcBef>
              <a:buNone/>
            </a:pPr>
            <a:endParaRPr lang="en" b="1" u="sng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/>
            <a:r>
              <a:rPr lang="en" sz="1800" b="1" dirty="0" smtClean="0">
                <a:solidFill>
                  <a:srgbClr val="88398A"/>
                </a:solidFill>
              </a:rPr>
              <a:t>Modelación estadística</a:t>
            </a:r>
          </a:p>
          <a:p>
            <a:pPr marL="285750" indent="-285750"/>
            <a:endParaRPr lang="en" sz="1800" b="1" dirty="0">
              <a:solidFill>
                <a:srgbClr val="88398A"/>
              </a:solidFill>
            </a:endParaRPr>
          </a:p>
          <a:p>
            <a:pPr marL="285750" indent="-285750"/>
            <a:r>
              <a:rPr lang="en" sz="1800" b="1" dirty="0" smtClean="0">
                <a:solidFill>
                  <a:srgbClr val="88398A"/>
                </a:solidFill>
              </a:rPr>
              <a:t>Big Data</a:t>
            </a:r>
          </a:p>
          <a:p>
            <a:pPr marL="285750" indent="-285750"/>
            <a:endParaRPr lang="en" sz="1800" b="1" dirty="0">
              <a:solidFill>
                <a:srgbClr val="88398A"/>
              </a:solidFill>
            </a:endParaRPr>
          </a:p>
          <a:p>
            <a:pPr marL="285750" indent="-285750"/>
            <a:r>
              <a:rPr lang="en" sz="1800" b="1" dirty="0" smtClean="0">
                <a:solidFill>
                  <a:srgbClr val="88398A"/>
                </a:solidFill>
              </a:rPr>
              <a:t>Machine Learning</a:t>
            </a:r>
            <a:endParaRPr lang="en" sz="1800" dirty="0"/>
          </a:p>
        </p:txBody>
      </p:sp>
      <p:sp>
        <p:nvSpPr>
          <p:cNvPr id="6" name="Shape 133"/>
          <p:cNvSpPr txBox="1">
            <a:spLocks/>
          </p:cNvSpPr>
          <p:nvPr/>
        </p:nvSpPr>
        <p:spPr>
          <a:xfrm>
            <a:off x="325667" y="204104"/>
            <a:ext cx="7186315" cy="7334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3600" u="sng" dirty="0" smtClean="0">
                <a:solidFill>
                  <a:srgbClr val="88398A"/>
                </a:solidFill>
              </a:rPr>
              <a:t>¿QUÉ PUEDO HACER CON R?</a:t>
            </a:r>
            <a:r>
              <a:rPr lang="en" sz="3600" dirty="0" smtClean="0">
                <a:solidFill>
                  <a:srgbClr val="88398A"/>
                </a:solidFill>
              </a:rPr>
              <a:t/>
            </a:r>
            <a:br>
              <a:rPr lang="en" sz="3600" dirty="0" smtClean="0">
                <a:solidFill>
                  <a:srgbClr val="88398A"/>
                </a:solidFill>
              </a:rPr>
            </a:br>
            <a:r>
              <a:rPr lang="en" sz="1600" u="sng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" sz="1600" u="sng" dirty="0">
                <a:solidFill>
                  <a:schemeClr val="bg1">
                    <a:lumMod val="50000"/>
                  </a:schemeClr>
                </a:solidFill>
              </a:rPr>
            </a:br>
            <a:endParaRPr lang="en" sz="16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24" y="1051774"/>
            <a:ext cx="5356255" cy="3987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51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391096" y="937550"/>
            <a:ext cx="7120886" cy="9431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b="1" u="sng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/>
            <a:r>
              <a:rPr lang="en" sz="1800" b="1" dirty="0" smtClean="0">
                <a:solidFill>
                  <a:srgbClr val="88398A"/>
                </a:solidFill>
              </a:rPr>
              <a:t>Reportería automática</a:t>
            </a:r>
          </a:p>
        </p:txBody>
      </p:sp>
      <p:sp>
        <p:nvSpPr>
          <p:cNvPr id="6" name="Shape 133"/>
          <p:cNvSpPr txBox="1">
            <a:spLocks/>
          </p:cNvSpPr>
          <p:nvPr/>
        </p:nvSpPr>
        <p:spPr>
          <a:xfrm>
            <a:off x="325667" y="204104"/>
            <a:ext cx="7186315" cy="7334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3600" u="sng" dirty="0" smtClean="0">
                <a:solidFill>
                  <a:srgbClr val="88398A"/>
                </a:solidFill>
              </a:rPr>
              <a:t>¿QUÉ PUEDO HACER CON R?</a:t>
            </a:r>
            <a:r>
              <a:rPr lang="en" sz="3600" dirty="0" smtClean="0">
                <a:solidFill>
                  <a:srgbClr val="88398A"/>
                </a:solidFill>
              </a:rPr>
              <a:t/>
            </a:r>
            <a:br>
              <a:rPr lang="en" sz="3600" dirty="0" smtClean="0">
                <a:solidFill>
                  <a:srgbClr val="88398A"/>
                </a:solidFill>
              </a:rPr>
            </a:br>
            <a:r>
              <a:rPr lang="en" sz="1600" u="sng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" sz="1600" u="sng" dirty="0">
                <a:solidFill>
                  <a:schemeClr val="bg1">
                    <a:lumMod val="50000"/>
                  </a:schemeClr>
                </a:solidFill>
              </a:rPr>
            </a:br>
            <a:endParaRPr lang="en" sz="16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hape 135"/>
          <p:cNvSpPr txBox="1">
            <a:spLocks noGrp="1"/>
          </p:cNvSpPr>
          <p:nvPr>
            <p:ph type="body" idx="2"/>
          </p:nvPr>
        </p:nvSpPr>
        <p:spPr>
          <a:xfrm>
            <a:off x="4316830" y="1686812"/>
            <a:ext cx="7120886" cy="10399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b="1" u="sng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endParaRPr lang="en" sz="1800" b="1" dirty="0">
              <a:solidFill>
                <a:srgbClr val="88398A"/>
              </a:solidFill>
            </a:endParaRPr>
          </a:p>
          <a:p>
            <a:pPr marL="285750" indent="-285750"/>
            <a:r>
              <a:rPr lang="en" sz="1800" b="1" dirty="0" smtClean="0">
                <a:solidFill>
                  <a:srgbClr val="88398A"/>
                </a:solidFill>
              </a:rPr>
              <a:t>Manejo de bases de datos</a:t>
            </a:r>
          </a:p>
          <a:p>
            <a:pPr>
              <a:buNone/>
            </a:pPr>
            <a:endParaRPr lang="en" sz="1800" b="1" dirty="0">
              <a:solidFill>
                <a:srgbClr val="88398A"/>
              </a:solidFill>
            </a:endParaRPr>
          </a:p>
        </p:txBody>
      </p:sp>
      <p:sp>
        <p:nvSpPr>
          <p:cNvPr id="8" name="Shape 135"/>
          <p:cNvSpPr txBox="1">
            <a:spLocks noGrp="1"/>
          </p:cNvSpPr>
          <p:nvPr>
            <p:ph type="body" idx="2"/>
          </p:nvPr>
        </p:nvSpPr>
        <p:spPr>
          <a:xfrm>
            <a:off x="692025" y="3342037"/>
            <a:ext cx="7120886" cy="12068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" sz="1800" b="1" dirty="0">
              <a:solidFill>
                <a:srgbClr val="88398A"/>
              </a:solidFill>
            </a:endParaRPr>
          </a:p>
          <a:p>
            <a:pPr marL="285750" indent="-285750"/>
            <a:r>
              <a:rPr lang="en" sz="1800" b="1" dirty="0" smtClean="0">
                <a:solidFill>
                  <a:srgbClr val="88398A"/>
                </a:solidFill>
              </a:rPr>
              <a:t>Otras aplicaciones y extensiones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265709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5336" y="191006"/>
            <a:ext cx="5326810" cy="781267"/>
          </a:xfrm>
        </p:spPr>
        <p:txBody>
          <a:bodyPr/>
          <a:lstStyle/>
          <a:p>
            <a:r>
              <a:rPr lang="es-EC" sz="2400" dirty="0">
                <a:solidFill>
                  <a:srgbClr val="772771"/>
                </a:solidFill>
                <a:latin typeface="Georgia" panose="02040502050405020303" pitchFamily="18" charset="0"/>
                <a:ea typeface="Arial"/>
                <a:cs typeface="Arial"/>
                <a:sym typeface="Arial"/>
              </a:rPr>
              <a:t>¡ EL EJEMPLO EN VIVO!</a:t>
            </a:r>
            <a:endParaRPr lang="es-ES" sz="2400" dirty="0">
              <a:solidFill>
                <a:srgbClr val="772771"/>
              </a:solidFill>
              <a:latin typeface="Georgia" panose="02040502050405020303" pitchFamily="18" charset="0"/>
              <a:ea typeface="Arial"/>
              <a:cs typeface="Arial"/>
              <a:sym typeface="Arial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511707" y="680790"/>
            <a:ext cx="4838745" cy="1473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s-EC" sz="3200" dirty="0">
                <a:solidFill>
                  <a:srgbClr val="772771"/>
                </a:solidFill>
                <a:latin typeface="Georgia" panose="02040502050405020303" pitchFamily="18" charset="0"/>
                <a:ea typeface="Arial"/>
                <a:cs typeface="Arial"/>
              </a:rPr>
              <a:t>¡MANOS A LA OBRA!</a:t>
            </a:r>
            <a:endParaRPr lang="es-ES" sz="3200" dirty="0">
              <a:solidFill>
                <a:srgbClr val="772771"/>
              </a:solidFill>
              <a:latin typeface="Georgia" panose="02040502050405020303" pitchFamily="18" charset="0"/>
              <a:ea typeface="Arial"/>
              <a:cs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69" y="1266645"/>
            <a:ext cx="4203819" cy="3876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418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025" y="422500"/>
            <a:ext cx="4311490" cy="857400"/>
          </a:xfrm>
        </p:spPr>
        <p:txBody>
          <a:bodyPr/>
          <a:lstStyle/>
          <a:p>
            <a:r>
              <a:rPr lang="es-EC" u="sng" dirty="0" smtClean="0"/>
              <a:t> </a:t>
            </a:r>
            <a:r>
              <a:rPr lang="es-EC" sz="2400" u="sng" dirty="0">
                <a:solidFill>
                  <a:srgbClr val="772771"/>
                </a:solidFill>
                <a:latin typeface="Georgia" panose="02040502050405020303" pitchFamily="18" charset="0"/>
                <a:ea typeface="Arial"/>
                <a:cs typeface="Arial"/>
              </a:rPr>
              <a:t>TWITTER MINING</a:t>
            </a:r>
            <a:endParaRPr lang="es-ES" sz="2400" u="sng" dirty="0">
              <a:solidFill>
                <a:srgbClr val="772771"/>
              </a:solidFill>
              <a:latin typeface="Georgia" panose="02040502050405020303" pitchFamily="18" charset="0"/>
              <a:ea typeface="Arial"/>
              <a:cs typeface="Arial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92024" y="1610450"/>
            <a:ext cx="3005157" cy="3315300"/>
          </a:xfrm>
        </p:spPr>
        <p:txBody>
          <a:bodyPr/>
          <a:lstStyle/>
          <a:p>
            <a:pPr marL="342900" lvl="1" indent="-342900">
              <a:buClr>
                <a:srgbClr val="181818"/>
              </a:buClr>
            </a:pPr>
            <a:r>
              <a:rPr lang="es-ES" sz="1800" b="1" dirty="0">
                <a:solidFill>
                  <a:srgbClr val="772771"/>
                </a:solidFill>
                <a:latin typeface="Georgia" panose="02040502050405020303" pitchFamily="18" charset="0"/>
                <a:ea typeface="Arial"/>
                <a:cs typeface="Arial"/>
              </a:rPr>
              <a:t>AUTENTICANDO CON TWITTER API </a:t>
            </a:r>
          </a:p>
          <a:p>
            <a:pPr marL="285750" lvl="1" indent="-285750"/>
            <a:endParaRPr lang="es-ES" sz="1800" b="1" dirty="0"/>
          </a:p>
          <a:p>
            <a:pPr marL="285750" lvl="1" indent="-285750">
              <a:buFont typeface="Helvetica Neue"/>
              <a:buChar char="▪"/>
            </a:pPr>
            <a:r>
              <a:rPr lang="es-ES" sz="18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https://apps.twitter.com</a:t>
            </a:r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1" indent="-285750">
              <a:buFont typeface="Helvetica Neue"/>
              <a:buChar char="▪"/>
            </a:pPr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1" indent="-285750">
              <a:buFont typeface="Helvetica Neue"/>
              <a:buChar char="▪"/>
            </a:pPr>
            <a:r>
              <a:rPr lang="es-ES" sz="1800" dirty="0" err="1">
                <a:solidFill>
                  <a:schemeClr val="bg1">
                    <a:lumMod val="50000"/>
                  </a:schemeClr>
                </a:solidFill>
              </a:rPr>
              <a:t>OAuth</a:t>
            </a:r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1" indent="-285750"/>
            <a:endParaRPr lang="es-ES" sz="1800" dirty="0" smtClean="0"/>
          </a:p>
          <a:p>
            <a:pPr marL="285750" lvl="1" indent="-285750"/>
            <a:endParaRPr lang="es-ES" sz="1800" dirty="0" smtClean="0"/>
          </a:p>
          <a:p>
            <a:pPr marL="285750" lvl="1" indent="-285750"/>
            <a:endParaRPr lang="es-ES" dirty="0" smtClean="0"/>
          </a:p>
          <a:p>
            <a:pPr marL="285750" lvl="1" indent="-285750"/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>
          <a:xfrm>
            <a:off x="3697182" y="1606109"/>
            <a:ext cx="2596596" cy="3315300"/>
          </a:xfrm>
        </p:spPr>
        <p:txBody>
          <a:bodyPr/>
          <a:lstStyle/>
          <a:p>
            <a:pPr marL="342900" lvl="1" indent="-342900">
              <a:buClr>
                <a:srgbClr val="181818"/>
              </a:buClr>
            </a:pPr>
            <a:r>
              <a:rPr lang="es-ES" sz="1800" b="1" dirty="0">
                <a:solidFill>
                  <a:srgbClr val="772771"/>
                </a:solidFill>
                <a:latin typeface="Georgia" panose="02040502050405020303" pitchFamily="18" charset="0"/>
                <a:ea typeface="Arial"/>
                <a:cs typeface="Arial"/>
              </a:rPr>
              <a:t>OBTENIENDO DATOS </a:t>
            </a:r>
          </a:p>
          <a:p>
            <a:endParaRPr lang="es-ES" sz="1800" b="1" dirty="0"/>
          </a:p>
          <a:p>
            <a:pPr marL="285750" indent="-285750"/>
            <a:r>
              <a:rPr lang="es-ES" sz="1800" dirty="0" err="1">
                <a:solidFill>
                  <a:schemeClr val="bg1">
                    <a:lumMod val="50000"/>
                  </a:schemeClr>
                </a:solidFill>
              </a:rPr>
              <a:t>twitteR</a:t>
            </a:r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/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/>
            <a:r>
              <a:rPr lang="es-ES" sz="1800" dirty="0" err="1">
                <a:solidFill>
                  <a:schemeClr val="bg1">
                    <a:lumMod val="50000"/>
                  </a:schemeClr>
                </a:solidFill>
              </a:rPr>
              <a:t>tm</a:t>
            </a:r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8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3"/>
          </p:nvPr>
        </p:nvSpPr>
        <p:spPr>
          <a:xfrm>
            <a:off x="6293778" y="1606109"/>
            <a:ext cx="2675124" cy="3315300"/>
          </a:xfrm>
        </p:spPr>
        <p:txBody>
          <a:bodyPr/>
          <a:lstStyle/>
          <a:p>
            <a:pPr marL="342900" lvl="1" indent="-342900">
              <a:buClr>
                <a:srgbClr val="181818"/>
              </a:buClr>
            </a:pPr>
            <a:r>
              <a:rPr lang="es-ES" sz="1600" b="1" dirty="0">
                <a:solidFill>
                  <a:srgbClr val="772771"/>
                </a:solidFill>
                <a:latin typeface="Georgia" panose="02040502050405020303" pitchFamily="18" charset="0"/>
                <a:ea typeface="Arial"/>
                <a:cs typeface="Arial"/>
              </a:rPr>
              <a:t>TRANSFORMANDO LOS DATOS</a:t>
            </a:r>
          </a:p>
          <a:p>
            <a:endParaRPr lang="es-ES" sz="1800" b="1" dirty="0"/>
          </a:p>
          <a:p>
            <a:pPr marL="285750" indent="-285750"/>
            <a:r>
              <a:rPr lang="es-ES" sz="1800" dirty="0" err="1">
                <a:solidFill>
                  <a:schemeClr val="bg1">
                    <a:lumMod val="50000"/>
                  </a:schemeClr>
                </a:solidFill>
              </a:rPr>
              <a:t>searchTwitter</a:t>
            </a:r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/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/>
            <a:r>
              <a:rPr lang="es-ES" sz="1800" dirty="0" err="1">
                <a:solidFill>
                  <a:schemeClr val="bg1">
                    <a:lumMod val="50000"/>
                  </a:schemeClr>
                </a:solidFill>
              </a:rPr>
              <a:t>dplyr</a:t>
            </a:r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s-ES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285750" indent="-285750"/>
            <a:r>
              <a:rPr lang="es-ES" sz="1800" dirty="0" err="1">
                <a:solidFill>
                  <a:schemeClr val="bg1">
                    <a:lumMod val="50000"/>
                  </a:schemeClr>
                </a:solidFill>
              </a:rPr>
              <a:t>Wordcloud</a:t>
            </a:r>
            <a:endParaRPr lang="es-ES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800" b="1" dirty="0"/>
          </a:p>
          <a:p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22463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5141616" cy="60764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>
                    <a:lumMod val="65000"/>
                  </a:schemeClr>
                </a:solidFill>
              </a:rPr>
              <a:t>P R Ó X I M A M E N T E</a:t>
            </a:r>
            <a:endParaRPr lang="en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3027680" y="1030147"/>
            <a:ext cx="3211074" cy="2461072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 para principiantes</a:t>
            </a:r>
            <a:endParaRPr lang="en" sz="2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925233" y="1153619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Más meet-ups</a:t>
            </a:r>
            <a:endParaRPr lang="en"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003601" y="1153619"/>
            <a:ext cx="2570808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Visualización de datos</a:t>
            </a:r>
            <a:endParaRPr lang="en" sz="18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6" name="Shape 133"/>
          <p:cNvSpPr txBox="1">
            <a:spLocks/>
          </p:cNvSpPr>
          <p:nvPr/>
        </p:nvSpPr>
        <p:spPr>
          <a:xfrm>
            <a:off x="201405" y="95368"/>
            <a:ext cx="7186315" cy="7334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3600" u="sng" dirty="0" smtClean="0">
                <a:solidFill>
                  <a:srgbClr val="88398A"/>
                </a:solidFill>
              </a:rPr>
              <a:t>NOS AUSPICIAN:</a:t>
            </a:r>
            <a:r>
              <a:rPr lang="en" sz="3600" dirty="0" smtClean="0">
                <a:solidFill>
                  <a:srgbClr val="88398A"/>
                </a:solidFill>
              </a:rPr>
              <a:t/>
            </a:r>
            <a:br>
              <a:rPr lang="en" sz="3600" dirty="0" smtClean="0">
                <a:solidFill>
                  <a:srgbClr val="88398A"/>
                </a:solidFill>
              </a:rPr>
            </a:br>
            <a:r>
              <a:rPr lang="en" sz="1600" u="sng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" sz="1600" u="sng" dirty="0">
                <a:solidFill>
                  <a:schemeClr val="bg1">
                    <a:lumMod val="50000"/>
                  </a:schemeClr>
                </a:solidFill>
              </a:rPr>
            </a:br>
            <a:endParaRPr lang="en" sz="16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AutoShape 2" descr="Resultado de imagen para REDBE"/>
          <p:cNvSpPr>
            <a:spLocks noChangeAspect="1" noChangeArrowheads="1"/>
          </p:cNvSpPr>
          <p:nvPr/>
        </p:nvSpPr>
        <p:spPr bwMode="auto">
          <a:xfrm>
            <a:off x="155575" y="-1684338"/>
            <a:ext cx="35147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Resultado de imagen para REDBE"/>
          <p:cNvSpPr>
            <a:spLocks noChangeAspect="1" noChangeArrowheads="1"/>
          </p:cNvSpPr>
          <p:nvPr/>
        </p:nvSpPr>
        <p:spPr bwMode="auto">
          <a:xfrm>
            <a:off x="404100" y="-1334863"/>
            <a:ext cx="35147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37" y="964839"/>
            <a:ext cx="2143125" cy="2060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035" y="305506"/>
            <a:ext cx="2588784" cy="2444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38" y="3038717"/>
            <a:ext cx="2445206" cy="18517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AutoShape 6" descr="Resultado de imagen para r consortium"/>
          <p:cNvSpPr>
            <a:spLocks noChangeAspect="1" noChangeArrowheads="1"/>
          </p:cNvSpPr>
          <p:nvPr/>
        </p:nvSpPr>
        <p:spPr bwMode="auto">
          <a:xfrm>
            <a:off x="489423" y="-1062812"/>
            <a:ext cx="3886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91" y="2708521"/>
            <a:ext cx="3272966" cy="2181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99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890793" y="2894868"/>
            <a:ext cx="7621712" cy="96038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BIENVENID@S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‘Guayaquil'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1404134" y="3746522"/>
            <a:ext cx="7621712" cy="960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sz="3200" dirty="0" smtClean="0">
                <a:solidFill>
                  <a:schemeClr val="bg1">
                    <a:lumMod val="65000"/>
                  </a:schemeClr>
                </a:solidFill>
              </a:rPr>
              <a:t>Estamos listas para que formes parte de la comunidad R !!</a:t>
            </a:r>
            <a:endParaRPr lang="en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49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664384" y="310639"/>
            <a:ext cx="4501387" cy="114103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dirty="0" smtClean="0">
                <a:solidFill>
                  <a:srgbClr val="88398A"/>
                </a:solidFill>
              </a:rPr>
              <a:t>Co-oRganizadoRas</a:t>
            </a:r>
            <a:endParaRPr lang="en" sz="28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3039759" y="1369633"/>
            <a:ext cx="5400600" cy="10063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rgbClr val="772771"/>
                </a:solidFill>
                <a:latin typeface="Georgia" panose="02040502050405020303" pitchFamily="18" charset="0"/>
              </a:rPr>
              <a:t>Zulemma Bazurto Blacio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772771"/>
                </a:solidFill>
                <a:latin typeface="Georgia" panose="02040502050405020303" pitchFamily="18" charset="0"/>
              </a:rPr>
              <a:t>    </a:t>
            </a:r>
            <a:r>
              <a:rPr lang="en" sz="3600" dirty="0">
                <a:solidFill>
                  <a:srgbClr val="772771"/>
                </a:solidFill>
                <a:latin typeface="Georgia" panose="02040502050405020303" pitchFamily="18" charset="0"/>
              </a:rPr>
              <a:t>@Zjbb</a:t>
            </a:r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3110960" y="3325804"/>
            <a:ext cx="5400600" cy="1167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3600" dirty="0">
                <a:solidFill>
                  <a:srgbClr val="772771"/>
                </a:solidFill>
                <a:latin typeface="Georgia" panose="02040502050405020303" pitchFamily="18" charset="0"/>
              </a:rPr>
              <a:t>Diana Minda Gilces</a:t>
            </a:r>
          </a:p>
          <a:p>
            <a:pPr>
              <a:spcBef>
                <a:spcPts val="0"/>
              </a:spcBef>
              <a:buFont typeface="Helvetica Neue"/>
              <a:buNone/>
            </a:pPr>
            <a:r>
              <a:rPr lang="en" sz="3600" dirty="0" smtClean="0">
                <a:solidFill>
                  <a:srgbClr val="772771"/>
                </a:solidFill>
                <a:latin typeface="Georgia" panose="02040502050405020303" pitchFamily="18" charset="0"/>
              </a:rPr>
              <a:t>     @</a:t>
            </a:r>
            <a:r>
              <a:rPr lang="en" sz="3600" dirty="0">
                <a:solidFill>
                  <a:srgbClr val="772771"/>
                </a:solidFill>
                <a:latin typeface="Georgia" panose="02040502050405020303" pitchFamily="18" charset="0"/>
              </a:rPr>
              <a:t>dmg1588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58" y="881155"/>
            <a:ext cx="1628391" cy="22287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7" y="2985375"/>
            <a:ext cx="2087703" cy="20877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hape 327"/>
          <p:cNvSpPr/>
          <p:nvPr/>
        </p:nvSpPr>
        <p:spPr>
          <a:xfrm>
            <a:off x="3112481" y="2137561"/>
            <a:ext cx="351684" cy="2384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327"/>
          <p:cNvSpPr/>
          <p:nvPr/>
        </p:nvSpPr>
        <p:spPr>
          <a:xfrm>
            <a:off x="3279823" y="4170132"/>
            <a:ext cx="351684" cy="2384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032121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en" dirty="0" smtClean="0"/>
              <a:t>Agenda</a:t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1810083"/>
            <a:ext cx="7632000" cy="10033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3600" b="1" dirty="0">
                <a:solidFill>
                  <a:srgbClr val="772771"/>
                </a:solidFill>
                <a:latin typeface="Georgia" panose="02040502050405020303" pitchFamily="18" charset="0"/>
              </a:rPr>
              <a:t>¿Qué es R-Ladies?</a:t>
            </a:r>
          </a:p>
          <a:p>
            <a:pPr marL="457200" lvl="0" indent="-98425">
              <a:buBlip>
                <a:blip r:embed="rId3"/>
              </a:buBlip>
            </a:pPr>
            <a:r>
              <a:rPr lang="en" sz="2800" dirty="0" smtClean="0">
                <a:latin typeface="Georgia" panose="02040502050405020303" pitchFamily="18" charset="0"/>
              </a:rPr>
              <a:t> ¿</a:t>
            </a:r>
            <a:r>
              <a:rPr lang="en" sz="2800" dirty="0">
                <a:latin typeface="Georgia" panose="02040502050405020303" pitchFamily="18" charset="0"/>
              </a:rPr>
              <a:t>Por qué?</a:t>
            </a:r>
          </a:p>
          <a:p>
            <a:pPr lvl="0"/>
            <a:endParaRPr lang="en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3600" b="1" dirty="0">
                <a:solidFill>
                  <a:srgbClr val="772771"/>
                </a:solidFill>
                <a:latin typeface="Georgia" panose="02040502050405020303" pitchFamily="18" charset="0"/>
              </a:rPr>
              <a:t>¿Qué es R?</a:t>
            </a:r>
          </a:p>
          <a:p>
            <a:pPr marL="457200" indent="-98425">
              <a:buBlip>
                <a:blip r:embed="rId3"/>
              </a:buBlip>
            </a:pPr>
            <a:r>
              <a:rPr lang="en" sz="2800" dirty="0" smtClean="0">
                <a:latin typeface="Georgia" panose="02040502050405020303" pitchFamily="18" charset="0"/>
              </a:rPr>
              <a:t> Usos</a:t>
            </a:r>
            <a:endParaRPr lang="en" sz="2800" dirty="0">
              <a:latin typeface="Georgia" panose="02040502050405020303" pitchFamily="18" charset="0"/>
            </a:endParaRPr>
          </a:p>
          <a:p>
            <a:pPr marL="457200" indent="-98425">
              <a:buBlip>
                <a:blip r:embed="rId3"/>
              </a:buBlip>
            </a:pPr>
            <a:r>
              <a:rPr lang="en" sz="2800" dirty="0" smtClean="0">
                <a:latin typeface="Georgia" panose="02040502050405020303" pitchFamily="18" charset="0"/>
              </a:rPr>
              <a:t> Participación</a:t>
            </a:r>
            <a:r>
              <a:rPr lang="en" dirty="0"/>
              <a:t/>
            </a:r>
            <a:br>
              <a:rPr lang="en" dirty="0"/>
            </a:b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1163807" y="2171624"/>
            <a:ext cx="737059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1. </a:t>
            </a:r>
            <a:r>
              <a:rPr lang="en" dirty="0">
                <a:solidFill>
                  <a:srgbClr val="772771"/>
                </a:solidFill>
                <a:latin typeface="Georgia" panose="02040502050405020303" pitchFamily="18" charset="0"/>
              </a:rPr>
              <a:t>¿Qué </a:t>
            </a:r>
            <a:r>
              <a:rPr lang="en" dirty="0" smtClean="0">
                <a:solidFill>
                  <a:srgbClr val="772771"/>
                </a:solidFill>
                <a:latin typeface="Georgia" panose="02040502050405020303" pitchFamily="18" charset="0"/>
              </a:rPr>
              <a:t>es                                  </a:t>
            </a:r>
            <a:r>
              <a:rPr lang="en" dirty="0" smtClean="0">
                <a:solidFill>
                  <a:srgbClr val="7030A0"/>
                </a:solidFill>
                <a:latin typeface="Georgia" panose="02040502050405020303" pitchFamily="18" charset="0"/>
              </a:rPr>
              <a:t>?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/>
              <a:t/>
            </a:r>
            <a:br>
              <a:rPr lang="en" dirty="0"/>
            </a:br>
            <a:endParaRPr lang="en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06" y="1327708"/>
            <a:ext cx="3667222" cy="36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1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19138" y="170193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en" b="1" dirty="0" smtClean="0">
                <a:solidFill>
                  <a:srgbClr val="88398A"/>
                </a:solidFill>
              </a:rPr>
              <a:t> </a:t>
            </a:r>
            <a:r>
              <a:rPr lang="en" sz="2000" b="1" dirty="0" smtClean="0">
                <a:solidFill>
                  <a:srgbClr val="88398A"/>
                </a:solidFill>
                <a:latin typeface="Georgia" panose="02040502050405020303" pitchFamily="18" charset="0"/>
              </a:rPr>
              <a:t>Organización </a:t>
            </a:r>
            <a:r>
              <a:rPr lang="en" sz="2000" b="1" dirty="0">
                <a:solidFill>
                  <a:srgbClr val="88398A"/>
                </a:solidFill>
                <a:latin typeface="Georgia" panose="02040502050405020303" pitchFamily="18" charset="0"/>
              </a:rPr>
              <a:t>mundial que promueve la </a:t>
            </a:r>
            <a:r>
              <a:rPr lang="en" sz="2000" b="1" dirty="0">
                <a:latin typeface="Georgia" panose="02040502050405020303" pitchFamily="18" charset="0"/>
              </a:rPr>
              <a:t>diversidad de género </a:t>
            </a:r>
            <a:r>
              <a:rPr lang="en" sz="2000" b="1" dirty="0">
                <a:solidFill>
                  <a:srgbClr val="88398A"/>
                </a:solidFill>
                <a:latin typeface="Georgia" panose="02040502050405020303" pitchFamily="18" charset="0"/>
              </a:rPr>
              <a:t>en la comunidad </a:t>
            </a:r>
            <a:r>
              <a:rPr lang="en" sz="2000" b="1" dirty="0">
                <a:latin typeface="Georgia" panose="02040502050405020303" pitchFamily="18" charset="0"/>
              </a:rPr>
              <a:t>R</a:t>
            </a:r>
            <a:r>
              <a:rPr lang="en" sz="2000" b="1" dirty="0">
                <a:solidFill>
                  <a:srgbClr val="88398A"/>
                </a:solidFill>
                <a:latin typeface="Georgia" panose="02040502050405020303" pitchFamily="18" charset="0"/>
              </a:rPr>
              <a:t> a través de </a:t>
            </a:r>
            <a:r>
              <a:rPr lang="en" sz="2000" b="1" dirty="0">
                <a:latin typeface="Georgia" panose="02040502050405020303" pitchFamily="18" charset="0"/>
              </a:rPr>
              <a:t>meetups</a:t>
            </a:r>
            <a:r>
              <a:rPr lang="en" sz="2000" b="1" dirty="0">
                <a:solidFill>
                  <a:srgbClr val="88398A"/>
                </a:solidFill>
                <a:latin typeface="Georgia" panose="02040502050405020303" pitchFamily="18" charset="0"/>
              </a:rPr>
              <a:t> en un entorno </a:t>
            </a:r>
            <a:r>
              <a:rPr lang="en" sz="2000" b="1" dirty="0">
                <a:latin typeface="Georgia" panose="02040502050405020303" pitchFamily="18" charset="0"/>
              </a:rPr>
              <a:t>amigable</a:t>
            </a:r>
            <a:r>
              <a:rPr lang="en" sz="2000" b="1" dirty="0">
                <a:solidFill>
                  <a:srgbClr val="88398A"/>
                </a:solidFill>
                <a:latin typeface="Georgia" panose="02040502050405020303" pitchFamily="18" charset="0"/>
              </a:rPr>
              <a:t>.</a:t>
            </a:r>
            <a:endParaRPr lang="es-EC" sz="2000" dirty="0">
              <a:latin typeface="Georgia" panose="02040502050405020303" pitchFamily="18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64" y="681194"/>
            <a:ext cx="4165644" cy="4239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C5A4D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" y="324042"/>
            <a:ext cx="5442859" cy="3116828"/>
          </a:xfrm>
          <a:prstGeom prst="ellipse">
            <a:avLst/>
          </a:prstGeom>
          <a:ln>
            <a:noFill/>
          </a:ln>
          <a:effectLst>
            <a:glow>
              <a:schemeClr val="accent1"/>
            </a:glow>
            <a:softEdge rad="112500"/>
          </a:effectLst>
        </p:spPr>
      </p:pic>
      <p:sp>
        <p:nvSpPr>
          <p:cNvPr id="6" name="Shape 138"/>
          <p:cNvSpPr txBox="1">
            <a:spLocks/>
          </p:cNvSpPr>
          <p:nvPr/>
        </p:nvSpPr>
        <p:spPr>
          <a:xfrm>
            <a:off x="5329331" y="767163"/>
            <a:ext cx="2018191" cy="528667"/>
          </a:xfrm>
          <a:prstGeom prst="rect">
            <a:avLst/>
          </a:prstGeom>
          <a:solidFill>
            <a:srgbClr val="88398A"/>
          </a:solidFill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67" b="1" dirty="0">
                <a:solidFill>
                  <a:srgbClr val="FFFFFF"/>
                </a:solidFill>
              </a:rPr>
              <a:t>¿La misión?</a:t>
            </a:r>
            <a:endParaRPr lang="en" sz="1867" dirty="0">
              <a:solidFill>
                <a:srgbClr val="D3D3D3"/>
              </a:solidFill>
            </a:endParaRPr>
          </a:p>
        </p:txBody>
      </p:sp>
      <p:sp>
        <p:nvSpPr>
          <p:cNvPr id="7" name="Shape 137"/>
          <p:cNvSpPr txBox="1">
            <a:spLocks/>
          </p:cNvSpPr>
          <p:nvPr/>
        </p:nvSpPr>
        <p:spPr>
          <a:xfrm>
            <a:off x="5651199" y="1431614"/>
            <a:ext cx="3492802" cy="1850848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67" b="1" dirty="0">
                <a:solidFill>
                  <a:srgbClr val="88398A"/>
                </a:solidFill>
              </a:rPr>
              <a:t>Más mujeres </a:t>
            </a:r>
          </a:p>
          <a:p>
            <a:r>
              <a:rPr lang="en" sz="1867" b="1" dirty="0">
                <a:solidFill>
                  <a:srgbClr val="88398A"/>
                </a:solidFill>
              </a:rPr>
              <a:t> 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C" sz="1867" dirty="0">
                <a:solidFill>
                  <a:schemeClr val="tx1"/>
                </a:solidFill>
              </a:rPr>
              <a:t>H</a:t>
            </a:r>
            <a:r>
              <a:rPr lang="en" sz="1867" dirty="0">
                <a:solidFill>
                  <a:schemeClr val="tx1"/>
                </a:solidFill>
              </a:rPr>
              <a:t>aciendo código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s-EC" sz="1867" dirty="0">
                <a:solidFill>
                  <a:schemeClr val="tx1"/>
                </a:solidFill>
              </a:rPr>
              <a:t>D</a:t>
            </a:r>
            <a:r>
              <a:rPr lang="en" sz="1867" dirty="0">
                <a:solidFill>
                  <a:schemeClr val="tx1"/>
                </a:solidFill>
              </a:rPr>
              <a:t>esarrollando aplicaciones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" sz="1867" dirty="0">
                <a:solidFill>
                  <a:schemeClr val="tx1"/>
                </a:solidFill>
              </a:rPr>
              <a:t>Exponiendo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" sz="1867" dirty="0">
                <a:solidFill>
                  <a:schemeClr val="tx1"/>
                </a:solidFill>
              </a:rPr>
              <a:t>Liderando</a:t>
            </a:r>
          </a:p>
        </p:txBody>
      </p:sp>
      <p:sp>
        <p:nvSpPr>
          <p:cNvPr id="8" name="Shape 137"/>
          <p:cNvSpPr txBox="1">
            <a:spLocks/>
          </p:cNvSpPr>
          <p:nvPr/>
        </p:nvSpPr>
        <p:spPr>
          <a:xfrm>
            <a:off x="3827680" y="3389085"/>
            <a:ext cx="4669801" cy="827313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67" dirty="0">
                <a:solidFill>
                  <a:srgbClr val="88398A"/>
                </a:solidFill>
              </a:rPr>
              <a:t>Más mujeres siendo parte de la comunidad R</a:t>
            </a:r>
          </a:p>
          <a:p>
            <a:pPr algn="ctr"/>
            <a:r>
              <a:rPr lang="en" sz="1867" b="1" dirty="0">
                <a:solidFill>
                  <a:srgbClr val="88398A"/>
                </a:solidFill>
              </a:rPr>
              <a:t>  </a:t>
            </a:r>
          </a:p>
        </p:txBody>
      </p:sp>
      <p:sp>
        <p:nvSpPr>
          <p:cNvPr id="10" name="Shape 117"/>
          <p:cNvSpPr txBox="1"/>
          <p:nvPr/>
        </p:nvSpPr>
        <p:spPr>
          <a:xfrm>
            <a:off x="201927" y="4668300"/>
            <a:ext cx="3801600" cy="47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333" dirty="0">
                <a:latin typeface="Helvetica Neue"/>
                <a:ea typeface="Helvetica Neue"/>
                <a:cs typeface="Helvetica Neue"/>
                <a:sym typeface="Helvetica Neue"/>
              </a:rPr>
              <a:t>R-Ladies Global, useR 2017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16" descr="Screenshot 2017-07-17 23.07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7"/>
          <p:cNvSpPr txBox="1"/>
          <p:nvPr/>
        </p:nvSpPr>
        <p:spPr>
          <a:xfrm>
            <a:off x="5235475" y="4814207"/>
            <a:ext cx="3712582" cy="65858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333" dirty="0">
                <a:latin typeface="Helvetica Neue"/>
                <a:ea typeface="Helvetica Neue"/>
                <a:cs typeface="Helvetica Neue"/>
                <a:sym typeface="Helvetica Neue"/>
              </a:rPr>
              <a:t>R-Ladies Global, useR 2017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BIG CONCEPT</a:t>
            </a: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1"/>
            <a:ext cx="9144000" cy="5048518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481707" y="4846046"/>
            <a:ext cx="2694969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333" dirty="0"/>
              <a:t>https://twitter.com/RLadiesGlobal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298</Words>
  <Application>Microsoft Office PowerPoint</Application>
  <PresentationFormat>Presentación en pantalla (16:9)</PresentationFormat>
  <Paragraphs>108</Paragraphs>
  <Slides>19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Georgia</vt:lpstr>
      <vt:lpstr>Arial</vt:lpstr>
      <vt:lpstr>Titillium Web</vt:lpstr>
      <vt:lpstr>Calibri</vt:lpstr>
      <vt:lpstr>Helvetica Neue</vt:lpstr>
      <vt:lpstr>Courier</vt:lpstr>
      <vt:lpstr>R-Ladies Template</vt:lpstr>
      <vt:lpstr>R-LADIES GUAYAQUIL</vt:lpstr>
      <vt:lpstr>BIENVENID@S</vt:lpstr>
      <vt:lpstr>Co-oRganizadoRas</vt:lpstr>
      <vt:lpstr>Agenda  </vt:lpstr>
      <vt:lpstr>1. ¿Qué es                                  ?  </vt:lpstr>
      <vt:lpstr>Presentación de PowerPoint</vt:lpstr>
      <vt:lpstr>Presentación de PowerPoint</vt:lpstr>
      <vt:lpstr>Presentación de PowerPoint</vt:lpstr>
      <vt:lpstr>BIG CONCEPT</vt:lpstr>
      <vt:lpstr>Presentación de PowerPoint</vt:lpstr>
      <vt:lpstr>¿QUÉ ES R?  </vt:lpstr>
      <vt:lpstr>  </vt:lpstr>
      <vt:lpstr>  </vt:lpstr>
      <vt:lpstr>  </vt:lpstr>
      <vt:lpstr>  </vt:lpstr>
      <vt:lpstr>¡ EL EJEMPLO EN VIVO!</vt:lpstr>
      <vt:lpstr> TWITTER MINING</vt:lpstr>
      <vt:lpstr>P R Ó X I M A M E N T E</vt:lpstr>
      <vt:lpstr>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zjbazurto</dc:creator>
  <cp:lastModifiedBy>zjbazurto</cp:lastModifiedBy>
  <cp:revision>82</cp:revision>
  <dcterms:modified xsi:type="dcterms:W3CDTF">2018-06-12T15:06:14Z</dcterms:modified>
</cp:coreProperties>
</file>